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56" r:id="rId3"/>
    <p:sldId id="259" r:id="rId4"/>
    <p:sldId id="304" r:id="rId5"/>
    <p:sldId id="261" r:id="rId6"/>
    <p:sldId id="264" r:id="rId7"/>
    <p:sldId id="306" r:id="rId8"/>
    <p:sldId id="307" r:id="rId9"/>
    <p:sldId id="308" r:id="rId10"/>
    <p:sldId id="309" r:id="rId11"/>
    <p:sldId id="310" r:id="rId12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DDFF"/>
    <a:srgbClr val="569CD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9"/>
    <p:restoredTop sz="94688"/>
  </p:normalViewPr>
  <p:slideViewPr>
    <p:cSldViewPr snapToGrid="0" snapToObjects="1">
      <p:cViewPr>
        <p:scale>
          <a:sx n="101" d="100"/>
          <a:sy n="101" d="100"/>
        </p:scale>
        <p:origin x="296" y="2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47243-285B-2741-8C7D-C88258D9CCFA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A9166-BC48-2C47-B9BF-6F57720E77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282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8D39-B4EA-D24B-B9C3-6A64886EABE2}" type="datetimeFigureOut">
              <a:rPr lang="fr-FR" smtClean="0"/>
              <a:t>29/05/2019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2CBA-6097-B848-A7DA-4D7BD6EB30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028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31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3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44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775029d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775029d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6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775029d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775029d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7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 userDrawn="1"/>
        </p:nvSpPr>
        <p:spPr>
          <a:xfrm flipV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3" name="Sous-titre 2"/>
          <p:cNvSpPr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</p:spPr>
        <p:txBody>
          <a:bodyPr lIns="180000" tIns="180000" rIns="180000" bIns="180000" anchor="ctr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Cliquez pour modifier le style des sous-titres du masque</a:t>
            </a:r>
          </a:p>
        </p:txBody>
      </p:sp>
      <p:pic>
        <p:nvPicPr>
          <p:cNvPr id="14" name="Image 1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17" y="5350058"/>
            <a:ext cx="3184430" cy="1279341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1100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4" name="Image 3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" y="2703766"/>
            <a:ext cx="7688302" cy="3088766"/>
          </a:xfrm>
          <a:prstGeom prst="rect">
            <a:avLst/>
          </a:prstGeom>
        </p:spPr>
      </p:pic>
      <p:sp>
        <p:nvSpPr>
          <p:cNvPr id="5" name="Triangle rectangle 4"/>
          <p:cNvSpPr/>
          <p:nvPr userDrawn="1"/>
        </p:nvSpPr>
        <p:spPr>
          <a:xfrm flipV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riangle rectangle 5"/>
          <p:cNvSpPr/>
          <p:nvPr userDrawn="1"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bg2"/>
          </a:solidFill>
          <a:ln w="1905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0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gner un rectangle à un seul coin 6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9400" y="1236134"/>
            <a:ext cx="8644466" cy="4890030"/>
          </a:xfrm>
        </p:spPr>
        <p:txBody>
          <a:bodyPr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Tx/>
              <a:buFont typeface="Lucida Grande"/>
              <a:buChar char="➔"/>
              <a:tabLst/>
              <a:defRPr sz="2400"/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 sz="1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800"/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Cliquez pour modifier les styles du texte du masque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E0"/>
              </a:buClr>
              <a:buSzTx/>
              <a:buFont typeface="Arial"/>
              <a:buChar char="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B2FA04C-1355-4CE6-8050-4BD994E23BD5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cxnSp>
        <p:nvCxnSpPr>
          <p:cNvPr id="10" name="Connecteur droit 9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61534"/>
            <a:ext cx="4038600" cy="4864630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61534"/>
            <a:ext cx="4038600" cy="4864629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Brix Slab Bold" pitchFamily="50" charset="0"/>
              <a:buChar char="→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Rogner un rectangle à un seul coin 8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81C4219-47FF-4375-968D-EABA4A212953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1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9" name="Connecteur droit 18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51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57193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9DE0"/>
                </a:solidFill>
              </a:rPr>
              <a:t>Chapitre 2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pic>
        <p:nvPicPr>
          <p:cNvPr id="9" name="Image 8" descr="Animationx10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2" y="5668744"/>
            <a:ext cx="1977280" cy="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4174859" y="1308100"/>
            <a:ext cx="4622000" cy="3022601"/>
          </a:xfrm>
          <a:prstGeom prst="rect">
            <a:avLst/>
          </a:prstGeom>
          <a:ln>
            <a:solidFill>
              <a:srgbClr val="009DE0"/>
            </a:solidFill>
          </a:ln>
        </p:spPr>
      </p:pic>
      <p:sp>
        <p:nvSpPr>
          <p:cNvPr id="5" name="Triangle rectangle 4"/>
          <p:cNvSpPr/>
          <p:nvPr userDrawn="1"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 userDrawn="1"/>
        </p:nvSpPr>
        <p:spPr>
          <a:xfrm>
            <a:off x="6714238" y="4390891"/>
            <a:ext cx="2082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200" baseline="30000" dirty="0" err="1"/>
              <a:t>reptiumende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re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omnisinis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dolori</a:t>
            </a:r>
            <a:r>
              <a:rPr lang="fr-FR" sz="1200" baseline="30000" dirty="0"/>
              <a:t> </a:t>
            </a:r>
            <a:r>
              <a:rPr lang="fr-FR" sz="1200" baseline="30000" dirty="0" err="1"/>
              <a:t>blaccup</a:t>
            </a:r>
            <a:endParaRPr lang="fr-FR" sz="1200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174859" y="4795579"/>
            <a:ext cx="4545800" cy="14628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baseline="30000" dirty="0" err="1">
                <a:solidFill>
                  <a:srgbClr val="FFFFFF"/>
                </a:solidFill>
              </a:rPr>
              <a:t>Itas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eaquis</a:t>
            </a:r>
            <a:r>
              <a:rPr lang="fr-FR" baseline="30000" dirty="0">
                <a:solidFill>
                  <a:srgbClr val="FFFFFF"/>
                </a:solidFill>
              </a:rPr>
              <a:t> et </a:t>
            </a:r>
            <a:r>
              <a:rPr lang="fr-FR" b="1" baseline="30000" dirty="0" err="1">
                <a:solidFill>
                  <a:srgbClr val="FFFFFF"/>
                </a:solidFill>
              </a:rPr>
              <a:t>excerferum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="1" baseline="30000" dirty="0" err="1">
                <a:solidFill>
                  <a:srgbClr val="FFFFFF"/>
                </a:solidFill>
              </a:rPr>
              <a:t>nuscien</a:t>
            </a:r>
            <a:r>
              <a:rPr lang="fr-FR" b="1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ditione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dic</a:t>
            </a:r>
            <a:r>
              <a:rPr lang="fr-FR" baseline="30000" dirty="0">
                <a:solidFill>
                  <a:srgbClr val="FFFFFF"/>
                </a:solidFill>
              </a:rPr>
              <a:t> tem </a:t>
            </a:r>
            <a:r>
              <a:rPr lang="fr-FR" baseline="30000" dirty="0" err="1">
                <a:solidFill>
                  <a:srgbClr val="FFFFFF"/>
                </a:solidFill>
              </a:rPr>
              <a:t>hiciliciist</a:t>
            </a:r>
            <a:r>
              <a:rPr lang="fr-FR" baseline="30000" dirty="0">
                <a:solidFill>
                  <a:srgbClr val="FFFFFF"/>
                </a:solidFill>
              </a:rPr>
              <a:t>, con rem </a:t>
            </a:r>
            <a:r>
              <a:rPr lang="fr-FR" baseline="30000" dirty="0" err="1">
                <a:solidFill>
                  <a:srgbClr val="FFFFFF"/>
                </a:solidFill>
              </a:rPr>
              <a:t>aut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volest</a:t>
            </a:r>
            <a:r>
              <a:rPr lang="fr-FR" baseline="30000" dirty="0">
                <a:solidFill>
                  <a:srgbClr val="FFFFFF"/>
                </a:solidFill>
              </a:rPr>
              <a:t>, </a:t>
            </a:r>
            <a:r>
              <a:rPr lang="fr-FR" baseline="30000" dirty="0" err="1">
                <a:solidFill>
                  <a:srgbClr val="FFFFFF"/>
                </a:solidFill>
              </a:rPr>
              <a:t>sedi</a:t>
            </a:r>
            <a:r>
              <a:rPr lang="fr-FR" baseline="30000" dirty="0">
                <a:solidFill>
                  <a:srgbClr val="FFFFFF"/>
                </a:solidFill>
              </a:rPr>
              <a:t> doles </a:t>
            </a:r>
            <a:r>
              <a:rPr lang="fr-FR" baseline="30000" dirty="0" err="1">
                <a:solidFill>
                  <a:srgbClr val="FFFFFF"/>
                </a:solidFill>
              </a:rPr>
              <a:t>erro</a:t>
            </a:r>
            <a:r>
              <a:rPr lang="fr-FR" baseline="30000" dirty="0">
                <a:solidFill>
                  <a:srgbClr val="FFFFFF"/>
                </a:solidFill>
              </a:rPr>
              <a:t> te sa </a:t>
            </a:r>
            <a:r>
              <a:rPr lang="fr-FR" baseline="30000" dirty="0" err="1">
                <a:solidFill>
                  <a:srgbClr val="FFFFFF"/>
                </a:solidFill>
              </a:rPr>
              <a:t>sam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volum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dolumqui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aceprae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eicipsa</a:t>
            </a:r>
            <a:r>
              <a:rPr lang="fr-FR" baseline="30000" dirty="0">
                <a:solidFill>
                  <a:srgbClr val="FFFFFF"/>
                </a:solidFill>
              </a:rPr>
              <a:t> </a:t>
            </a:r>
            <a:r>
              <a:rPr lang="fr-FR" baseline="30000" dirty="0" err="1">
                <a:solidFill>
                  <a:srgbClr val="FFFFFF"/>
                </a:solidFill>
              </a:rPr>
              <a:t>pelesequod</a:t>
            </a:r>
            <a:endParaRPr lang="fr-FR" baseline="30000" dirty="0">
              <a:solidFill>
                <a:srgbClr val="FFFFFF"/>
              </a:solidFill>
            </a:endParaRPr>
          </a:p>
        </p:txBody>
      </p:sp>
      <p:sp>
        <p:nvSpPr>
          <p:cNvPr id="8" name="Espace réservé du contenu 2"/>
          <p:cNvSpPr txBox="1">
            <a:spLocks/>
          </p:cNvSpPr>
          <p:nvPr userDrawn="1"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chemeClr val="accent1"/>
                </a:solidFill>
              </a:rPr>
              <a:t>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>
                <a:solidFill>
                  <a:srgbClr val="FFFFFF"/>
                </a:solidFill>
              </a:rPr>
              <a:t>titre</a:t>
            </a:r>
            <a:endParaRPr lang="fr-FR" sz="1200" b="1" dirty="0">
              <a:solidFill>
                <a:srgbClr val="FFFFFF"/>
              </a:solidFill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tIns="280800" rtlCol="0">
            <a:noAutofit/>
          </a:bodyPr>
          <a:lstStyle/>
          <a:p>
            <a:pPr>
              <a:buSzPct val="90000"/>
            </a:pPr>
            <a:r>
              <a:rPr lang="fr-FR" sz="3200" b="1" baseline="30000" dirty="0" err="1"/>
              <a:t>Itas</a:t>
            </a:r>
            <a:r>
              <a:rPr lang="fr-FR" sz="3200" b="1" baseline="30000" dirty="0"/>
              <a:t> </a:t>
            </a:r>
            <a:r>
              <a:rPr lang="fr-FR" sz="3200" b="1" baseline="30000" dirty="0" err="1"/>
              <a:t>eaquis</a:t>
            </a:r>
            <a:r>
              <a:rPr lang="fr-FR" sz="3200" b="1" baseline="30000" dirty="0"/>
              <a:t> et </a:t>
            </a:r>
          </a:p>
          <a:p>
            <a:pPr>
              <a:buSzPct val="90000"/>
            </a:pPr>
            <a:r>
              <a:rPr lang="fr-FR" sz="2400" b="1" baseline="30000" dirty="0" err="1"/>
              <a:t>excerferum</a:t>
            </a:r>
            <a:r>
              <a:rPr lang="fr-FR" sz="2400" b="1" baseline="30000" dirty="0"/>
              <a:t> </a:t>
            </a:r>
            <a:r>
              <a:rPr lang="fr-FR" sz="2400" b="1" baseline="30000" dirty="0" err="1"/>
              <a:t>nuscien</a:t>
            </a:r>
            <a:r>
              <a:rPr lang="fr-FR" sz="2400" b="1" baseline="30000" dirty="0"/>
              <a:t> </a:t>
            </a:r>
            <a:r>
              <a:rPr lang="fr-FR" sz="2400" baseline="30000" dirty="0" err="1"/>
              <a:t>ditione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dic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hiciliciist</a:t>
            </a:r>
            <a:r>
              <a:rPr lang="fr-FR" sz="2400" baseline="30000" dirty="0"/>
              <a:t>, con rem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volest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sedi</a:t>
            </a:r>
            <a:r>
              <a:rPr lang="fr-FR" sz="2400" baseline="30000" dirty="0"/>
              <a:t> doles </a:t>
            </a:r>
            <a:r>
              <a:rPr lang="fr-FR" sz="2400" baseline="30000" dirty="0" err="1"/>
              <a:t>erro</a:t>
            </a:r>
            <a:r>
              <a:rPr lang="fr-FR" sz="2400" baseline="30000" dirty="0"/>
              <a:t> te sa </a:t>
            </a:r>
            <a:r>
              <a:rPr lang="fr-FR" sz="2400" baseline="30000" dirty="0" err="1"/>
              <a:t>sam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volum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dolumqui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aceprae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eicipsa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pelesequod</a:t>
            </a:r>
            <a:r>
              <a:rPr lang="fr-FR" sz="2400" baseline="30000" dirty="0"/>
              <a:t> que cum </a:t>
            </a:r>
            <a:r>
              <a:rPr lang="fr-FR" sz="2400" baseline="30000" dirty="0" err="1"/>
              <a:t>hicieni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hillant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endi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consequ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iduciet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lab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int</a:t>
            </a:r>
            <a:r>
              <a:rPr lang="fr-FR" sz="2400" baseline="30000" dirty="0"/>
              <a:t>.</a:t>
            </a:r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Ficiunt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dolupta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cone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poris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autaquu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ndamus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cusciisque</a:t>
            </a:r>
            <a:r>
              <a:rPr lang="fr-FR" sz="2400" baseline="30000" dirty="0"/>
              <a:t> mo tem </a:t>
            </a:r>
            <a:r>
              <a:rPr lang="fr-FR" sz="2400" baseline="30000" dirty="0" err="1"/>
              <a:t>aut</a:t>
            </a:r>
            <a:r>
              <a:rPr lang="fr-FR" sz="2400" baseline="30000" dirty="0"/>
              <a:t> ut </a:t>
            </a:r>
            <a:r>
              <a:rPr lang="fr-FR" sz="2400" baseline="30000" dirty="0" err="1"/>
              <a:t>fugitin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ullit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iliquo</a:t>
            </a:r>
            <a:endParaRPr lang="fr-FR" sz="2400" baseline="30000" dirty="0"/>
          </a:p>
          <a:p>
            <a:pPr marL="180975" indent="-165100">
              <a:buClr>
                <a:schemeClr val="accent6"/>
              </a:buClr>
              <a:buSzPct val="50000"/>
              <a:buFont typeface="Arial" panose="020B0604020202020204" pitchFamily="34" charset="0"/>
              <a:buChar char="›"/>
            </a:pPr>
            <a:r>
              <a:rPr lang="fr-FR" sz="2400" baseline="30000" dirty="0" err="1"/>
              <a:t>omnis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dolles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diorumquam</a:t>
            </a:r>
            <a:r>
              <a:rPr lang="fr-FR" sz="2400" baseline="30000" dirty="0"/>
              <a:t>,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sinvers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pelitia</a:t>
            </a:r>
            <a:r>
              <a:rPr lang="fr-FR" sz="2400" baseline="30000" dirty="0"/>
              <a:t> quo </a:t>
            </a:r>
            <a:r>
              <a:rPr lang="fr-FR" sz="2400" baseline="30000" dirty="0" err="1"/>
              <a:t>ea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nam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repudit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atisciam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expera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iliciae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cepernat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fugitas</a:t>
            </a:r>
            <a:r>
              <a:rPr lang="fr-FR" sz="2400" baseline="30000" dirty="0"/>
              <a:t> sa </a:t>
            </a:r>
            <a:r>
              <a:rPr lang="fr-FR" sz="2400" baseline="30000" dirty="0" err="1"/>
              <a:t>conse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molo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modi</a:t>
            </a:r>
            <a:r>
              <a:rPr lang="fr-FR" sz="2400" baseline="30000" dirty="0"/>
              <a:t> </a:t>
            </a:r>
            <a:r>
              <a:rPr lang="fr-FR" sz="2400" baseline="30000" dirty="0" err="1"/>
              <a:t>berecti</a:t>
            </a:r>
            <a:r>
              <a:rPr lang="fr-FR" sz="2400" baseline="30000" dirty="0"/>
              <a:t> tem </a:t>
            </a:r>
            <a:r>
              <a:rPr lang="fr-FR" sz="2400" baseline="30000" dirty="0" err="1"/>
              <a:t>ius</a:t>
            </a:r>
            <a:r>
              <a:rPr lang="fr-FR" sz="2400" baseline="30000" dirty="0"/>
              <a:t>, officie </a:t>
            </a:r>
            <a:r>
              <a:rPr lang="fr-FR" sz="2400" baseline="30000" dirty="0" err="1"/>
              <a:t>ndiscipsam</a:t>
            </a:r>
            <a:endParaRPr lang="fr-FR" sz="2400" i="1" dirty="0"/>
          </a:p>
        </p:txBody>
      </p:sp>
      <p:sp>
        <p:nvSpPr>
          <p:cNvPr id="11" name="Rogner un rectangle à un seul coin 10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1E3CCF4-D669-4BB6-B0BE-EE495E88AE6B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6" name="Connecteur droit 25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 userDrawn="1"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200" b="1" dirty="0">
                <a:solidFill>
                  <a:srgbClr val="FFFFFF"/>
                </a:solidFill>
              </a:rPr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421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3"/>
          <p:cNvPicPr>
            <a:picLocks noChangeAspect="1"/>
          </p:cNvPicPr>
          <p:nvPr userDrawn="1"/>
        </p:nvPicPr>
        <p:blipFill>
          <a:blip r:embed="rId2"/>
          <a:srcRect t="18855" b="18855"/>
          <a:stretch>
            <a:fillRect/>
          </a:stretch>
        </p:blipFill>
        <p:spPr>
          <a:xfrm>
            <a:off x="0" y="818567"/>
            <a:ext cx="9144000" cy="5439858"/>
          </a:xfrm>
          <a:prstGeom prst="rect">
            <a:avLst/>
          </a:prstGeom>
          <a:ln>
            <a:noFill/>
          </a:ln>
        </p:spPr>
      </p:pic>
      <p:sp>
        <p:nvSpPr>
          <p:cNvPr id="4" name="ZoneTexte 3"/>
          <p:cNvSpPr txBox="1"/>
          <p:nvPr userDrawn="1"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2000"/>
            </a:srgbClr>
          </a:solidFill>
          <a:ln>
            <a:noFill/>
          </a:ln>
        </p:spPr>
        <p:txBody>
          <a:bodyPr wrap="square" tIns="280800" rtlCol="0">
            <a:noAutofit/>
          </a:bodyPr>
          <a:lstStyle/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excerferum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nuscien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ditione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dic</a:t>
            </a:r>
            <a:r>
              <a:rPr lang="fr-FR" sz="2800" b="1" i="0" baseline="30000" dirty="0"/>
              <a:t> tem </a:t>
            </a:r>
            <a:r>
              <a:rPr lang="fr-FR" sz="2800" b="1" i="0" baseline="30000" dirty="0" err="1"/>
              <a:t>hiciliciist</a:t>
            </a:r>
            <a:r>
              <a:rPr lang="fr-FR" sz="2800" b="1" i="0" baseline="30000" dirty="0"/>
              <a:t>, con rem </a:t>
            </a:r>
            <a:r>
              <a:rPr lang="fr-FR" sz="2800" b="1" i="0" baseline="30000" dirty="0" err="1"/>
              <a:t>aut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volest</a:t>
            </a:r>
            <a:r>
              <a:rPr lang="fr-FR" sz="2800" b="1" i="0" baseline="30000" dirty="0"/>
              <a:t>, </a:t>
            </a:r>
            <a:r>
              <a:rPr lang="fr-FR" sz="2800" b="1" i="0" baseline="30000" dirty="0" err="1"/>
              <a:t>sedi</a:t>
            </a:r>
            <a:r>
              <a:rPr lang="fr-FR" sz="2800" b="1" i="0" baseline="30000" dirty="0"/>
              <a:t> doles </a:t>
            </a:r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erro</a:t>
            </a:r>
            <a:r>
              <a:rPr lang="fr-FR" sz="2800" b="1" i="0" baseline="30000" dirty="0"/>
              <a:t> te sa </a:t>
            </a:r>
            <a:r>
              <a:rPr lang="fr-FR" sz="2800" b="1" i="0" baseline="30000" dirty="0" err="1"/>
              <a:t>sam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volum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dolumqui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aceprae</a:t>
            </a:r>
            <a:r>
              <a:rPr lang="fr-FR" sz="2800" b="1" i="0" baseline="30000" dirty="0"/>
              <a:t> </a:t>
            </a:r>
            <a:r>
              <a:rPr lang="fr-FR" sz="2800" b="1" i="0" baseline="30000" dirty="0" err="1"/>
              <a:t>eicipsa</a:t>
            </a:r>
            <a:endParaRPr lang="fr-FR" sz="2800" b="1" i="0" baseline="30000" dirty="0"/>
          </a:p>
          <a:p>
            <a:pPr marL="355600" indent="-355600" defTabSz="541338">
              <a:spcBef>
                <a:spcPts val="1200"/>
              </a:spcBef>
              <a:buClr>
                <a:schemeClr val="accent6"/>
              </a:buClr>
              <a:buSzPct val="100000"/>
              <a:buFont typeface="Lucida Grande"/>
              <a:buChar char="➔"/>
              <a:tabLst/>
            </a:pPr>
            <a:r>
              <a:rPr lang="fr-FR" sz="2800" b="1" i="0" baseline="30000" dirty="0" err="1"/>
              <a:t>pelesequod</a:t>
            </a:r>
            <a:r>
              <a:rPr lang="fr-FR" sz="2800" b="1" i="0" baseline="30000" dirty="0"/>
              <a:t> que cum </a:t>
            </a:r>
            <a:r>
              <a:rPr lang="fr-FR" sz="2800" b="1" i="0" baseline="30000" dirty="0" err="1"/>
              <a:t>hicieni</a:t>
            </a:r>
            <a:endParaRPr lang="fr-FR" sz="2800" b="1" i="0" dirty="0"/>
          </a:p>
        </p:txBody>
      </p:sp>
      <p:sp>
        <p:nvSpPr>
          <p:cNvPr id="5" name="Espace réservé du contenu 2"/>
          <p:cNvSpPr txBox="1">
            <a:spLocks/>
          </p:cNvSpPr>
          <p:nvPr userDrawn="1"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8000"/>
              <a:buFont typeface="Lucida Grande"/>
              <a:buChar char="❯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37600" indent="-176400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›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4800" indent="-1584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02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044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fr-FR" sz="1800" b="1">
                <a:solidFill>
                  <a:srgbClr val="FFFFFF"/>
                </a:solidFill>
              </a:rPr>
              <a:t>titre</a:t>
            </a:r>
            <a:endParaRPr lang="fr-FR" sz="1800" b="1" dirty="0">
              <a:solidFill>
                <a:srgbClr val="FFFFFF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0607" y="6404607"/>
            <a:ext cx="466094" cy="466094"/>
          </a:xfrm>
          <a:prstGeom prst="rect">
            <a:avLst/>
          </a:prstGeom>
        </p:spPr>
      </p:pic>
      <p:sp>
        <p:nvSpPr>
          <p:cNvPr id="16" name="Rogner un rectangle à un seul coin 15"/>
          <p:cNvSpPr/>
          <p:nvPr userDrawn="1"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</p:spPr>
        <p:txBody>
          <a:bodyPr lIns="360000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2E52B8B1-858B-4633-AE57-5B6CA9292F2B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1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</p:spPr>
        <p:txBody>
          <a:bodyPr anchor="b"/>
          <a:lstStyle>
            <a:lvl1pPr>
              <a:defRPr sz="1000">
                <a:solidFill>
                  <a:schemeClr val="tx2"/>
                </a:solidFill>
              </a:defRPr>
            </a:lvl1pPr>
          </a:lstStyle>
          <a:p>
            <a:r>
              <a:rPr lang="fr-FR"/>
              <a:t>DIU NSI</a:t>
            </a: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solidFill>
                  <a:srgbClr val="009DE0"/>
                </a:solidFill>
              </a:defRPr>
            </a:lvl1pPr>
          </a:lstStyle>
          <a:p>
            <a:fld id="{DCE37727-CC04-7A46-938D-2CCFF056F77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21" name="Connecteur droit 20"/>
          <p:cNvCxnSpPr/>
          <p:nvPr userDrawn="1"/>
        </p:nvCxnSpPr>
        <p:spPr>
          <a:xfrm flipV="1">
            <a:off x="3001433" y="6653212"/>
            <a:ext cx="97367" cy="204788"/>
          </a:xfrm>
          <a:prstGeom prst="line">
            <a:avLst/>
          </a:prstGeom>
          <a:ln w="63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-60"/>
            <a:ext cx="9144000" cy="14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82700" y="347160"/>
            <a:ext cx="7578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82700" y="1560240"/>
            <a:ext cx="7578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●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○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Char char="■"/>
              <a:defRPr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70979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457200" rtl="0" eaLnBrk="1" latinLnBrk="0" hangingPunct="1">
        <a:spcBef>
          <a:spcPct val="20000"/>
        </a:spcBef>
        <a:buClr>
          <a:schemeClr val="accent6"/>
        </a:buClr>
        <a:buFont typeface="Brix Slab Bold" pitchFamily="50" charset="0"/>
        <a:buChar char="→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5820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09CA8C-1C97-9447-8873-8A203051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HTTP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DF9FC-E82F-9E46-949D-FF346B6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Modèle client/serveur</a:t>
            </a:r>
          </a:p>
          <a:p>
            <a:pPr lvl="1"/>
            <a:r>
              <a:rPr lang="fr-FR" dirty="0"/>
              <a:t>Client : navigateur Web (chrome, </a:t>
            </a:r>
            <a:r>
              <a:rPr lang="fr-FR" dirty="0" err="1"/>
              <a:t>firefox</a:t>
            </a:r>
            <a:r>
              <a:rPr lang="fr-FR" dirty="0"/>
              <a:t>, safari …)</a:t>
            </a:r>
          </a:p>
          <a:p>
            <a:pPr lvl="1"/>
            <a:r>
              <a:rPr lang="fr-FR" dirty="0"/>
              <a:t>Serveur : serveur Web (apache, </a:t>
            </a:r>
            <a:r>
              <a:rPr lang="fr-FR" dirty="0" err="1"/>
              <a:t>nginx</a:t>
            </a:r>
            <a:r>
              <a:rPr lang="fr-FR" dirty="0"/>
              <a:t>, IIS …)</a:t>
            </a:r>
          </a:p>
          <a:p>
            <a:pPr lvl="1"/>
            <a:r>
              <a:rPr lang="fr-FR" dirty="0"/>
              <a:t>Requêtes et réponses en mode texte </a:t>
            </a:r>
          </a:p>
          <a:p>
            <a:r>
              <a:rPr lang="fr-FR" dirty="0"/>
              <a:t>Requêtes </a:t>
            </a:r>
          </a:p>
          <a:p>
            <a:pPr lvl="1"/>
            <a:r>
              <a:rPr lang="fr-FR" dirty="0"/>
              <a:t>Type d’opération demandée (obtenir des données, envoyer des données, mettre à jour des données …)</a:t>
            </a:r>
          </a:p>
          <a:p>
            <a:pPr lvl="1"/>
            <a:r>
              <a:rPr lang="fr-FR" dirty="0"/>
              <a:t>URL </a:t>
            </a:r>
            <a:r>
              <a:rPr lang="fr-FR" dirty="0" err="1"/>
              <a:t>identifant</a:t>
            </a:r>
            <a:r>
              <a:rPr lang="fr-FR" dirty="0"/>
              <a:t> la ressource sur le serveur Web</a:t>
            </a:r>
          </a:p>
          <a:p>
            <a:pPr lvl="2"/>
            <a:r>
              <a:rPr lang="fr-FR" b="1" dirty="0"/>
              <a:t>GET</a:t>
            </a:r>
            <a:r>
              <a:rPr lang="fr-FR" dirty="0"/>
              <a:t>		Récupérer une ressource (page HTML, image …_</a:t>
            </a:r>
          </a:p>
          <a:p>
            <a:pPr lvl="2"/>
            <a:r>
              <a:rPr lang="fr-FR" b="1" dirty="0"/>
              <a:t>POST</a:t>
            </a:r>
            <a:r>
              <a:rPr lang="fr-FR" dirty="0"/>
              <a:t>		Envoyer des données au serveur (formulaire)</a:t>
            </a:r>
          </a:p>
          <a:p>
            <a:r>
              <a:rPr lang="fr-FR" dirty="0"/>
              <a:t>Réponses</a:t>
            </a:r>
          </a:p>
          <a:p>
            <a:pPr lvl="1"/>
            <a:r>
              <a:rPr lang="fr-FR" dirty="0"/>
              <a:t>Code de réponse et contenu de la ressource demandée</a:t>
            </a:r>
          </a:p>
          <a:p>
            <a:pPr lvl="2"/>
            <a:r>
              <a:rPr lang="fr-FR" b="1" dirty="0"/>
              <a:t>200</a:t>
            </a:r>
            <a:r>
              <a:rPr lang="fr-FR" dirty="0"/>
              <a:t>		Succès</a:t>
            </a:r>
          </a:p>
          <a:p>
            <a:pPr lvl="2"/>
            <a:r>
              <a:rPr lang="fr-FR" b="1" dirty="0"/>
              <a:t>302</a:t>
            </a:r>
            <a:r>
              <a:rPr lang="fr-FR" dirty="0"/>
              <a:t>		Redirection</a:t>
            </a:r>
          </a:p>
          <a:p>
            <a:pPr lvl="2"/>
            <a:r>
              <a:rPr lang="fr-FR" b="1" dirty="0"/>
              <a:t>404</a:t>
            </a:r>
            <a:r>
              <a:rPr lang="fr-FR" dirty="0"/>
              <a:t>		Ressource introuvable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A26BCC-78F6-6541-8A71-19BFDC5E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058D6-4D62-8244-963B-1939043A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D8664-4A84-9C4E-A2E1-2806E6EC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1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606DA4-8001-7246-AC5D-E90037D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Inspection en model développeur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76728-7E3B-6F4E-A2A0-6855E68C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6FCE40-73E3-5044-A6D9-3BEF6D3B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60DBD-DE02-6D45-B602-98449E5E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1980867-F82F-4A46-A6C8-842DA4DA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3638"/>
            <a:ext cx="9144000" cy="60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1</a:t>
            </a:r>
          </a:p>
        </p:txBody>
      </p:sp>
    </p:spTree>
    <p:extLst>
      <p:ext uri="{BB962C8B-B14F-4D97-AF65-F5344CB8AC3E}">
        <p14:creationId xmlns:p14="http://schemas.microsoft.com/office/powerpoint/2010/main" val="1885469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573BC-ECF7-2E47-BFC1-85ECAA9F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Internet et le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F6FEE-CBCA-1F4F-B200-C1D72015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d’information sur Internet</a:t>
            </a:r>
          </a:p>
          <a:p>
            <a:pPr lvl="1"/>
            <a:r>
              <a:rPr lang="fr-FR" dirty="0"/>
              <a:t>Ensemble de machines interconnectées</a:t>
            </a:r>
          </a:p>
          <a:p>
            <a:pPr lvl="1"/>
            <a:r>
              <a:rPr lang="fr-FR" dirty="0"/>
              <a:t>Modèle client-serveur</a:t>
            </a:r>
          </a:p>
          <a:p>
            <a:pPr lvl="2"/>
            <a:r>
              <a:rPr lang="fr-FR" dirty="0"/>
              <a:t>Client : envoie des requêtes à des serveur pour obtenir du contenu </a:t>
            </a:r>
          </a:p>
          <a:p>
            <a:pPr lvl="2"/>
            <a:r>
              <a:rPr lang="fr-FR" dirty="0"/>
              <a:t>Serveur : répond aux requêtes des clients et fournit du contenu</a:t>
            </a:r>
          </a:p>
          <a:p>
            <a:r>
              <a:rPr lang="fr-FR" dirty="0"/>
              <a:t>Régi par un consortium : W3C	</a:t>
            </a:r>
          </a:p>
          <a:p>
            <a:pPr lvl="1"/>
            <a:r>
              <a:rPr lang="fr-FR" dirty="0"/>
              <a:t>Protocole : HTTP</a:t>
            </a:r>
          </a:p>
          <a:p>
            <a:pPr lvl="1"/>
            <a:r>
              <a:rPr lang="fr-FR" dirty="0"/>
              <a:t>Langages : HTML, CSS, JavaScript</a:t>
            </a:r>
          </a:p>
          <a:p>
            <a:pPr lvl="1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DCC9B2-B418-CD43-950A-803321C2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D52A78-1A31-404B-8692-97419345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8A8F3A-04A3-CB48-B40E-457859CD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67C9B85-5FDB-1444-83DE-CFFD991F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82"/>
          <a:stretch/>
        </p:blipFill>
        <p:spPr>
          <a:xfrm>
            <a:off x="5260919" y="4189550"/>
            <a:ext cx="3147143" cy="24314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28C0869-4599-F543-B4E6-4811C364A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1464" r="1119" b="1864"/>
          <a:stretch/>
        </p:blipFill>
        <p:spPr>
          <a:xfrm>
            <a:off x="1022356" y="4361935"/>
            <a:ext cx="3046077" cy="20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1951B-A062-314A-BE79-DE3E7E0C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site Internet (1990)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9A0ADE-B31C-4F48-8AE9-3B9DA7CAB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519" y="5720396"/>
            <a:ext cx="4438381" cy="481262"/>
          </a:xfrm>
        </p:spPr>
        <p:txBody>
          <a:bodyPr/>
          <a:lstStyle/>
          <a:p>
            <a:pPr marL="0" indent="0" algn="ctr">
              <a:buNone/>
            </a:pPr>
            <a:r>
              <a:rPr lang="fr-FR" sz="2000" dirty="0"/>
              <a:t>Revoir certains sites archivés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C5414A-2EBE-2542-9795-DC13773A2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FA04C-1355-4CE6-8050-4BD994E23BD5}" type="datetime4">
              <a:rPr lang="fr-FR" smtClean="0"/>
              <a:t>29 mai 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EF956-9DC3-9642-AC0B-531573B1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DIU NSI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340D2-6686-6F45-9844-84739318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7727-CC04-7A46-938D-2CCFF056F773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20E98E-9B2A-F940-AC8D-7E8DA454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55" y="1932575"/>
            <a:ext cx="3836111" cy="4101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F00A34-A960-E145-9E97-64FF79ED7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" y="1080884"/>
            <a:ext cx="4827335" cy="580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56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1. Utilisation d’un logiciel client : navigateur web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dirty="0"/>
              <a:t>2. Saisie d’une URL : </a:t>
            </a:r>
            <a:r>
              <a:rPr lang="fr-FR" b="1" dirty="0"/>
              <a:t>https://</a:t>
            </a:r>
            <a:r>
              <a:rPr lang="fr-FR" b="1" dirty="0" err="1"/>
              <a:t>www.u-bordeaux.fr</a:t>
            </a:r>
            <a:r>
              <a:rPr lang="fr-FR" b="1" dirty="0"/>
              <a:t>/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852750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448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Calibri"/>
                <a:cs typeface="Calibri"/>
                <a:sym typeface="Calibri"/>
              </a:rPr>
              <a:t>3</a:t>
            </a:r>
            <a:r>
              <a:rPr lang="en" sz="2400" dirty="0">
                <a:ea typeface="Calibri"/>
                <a:cs typeface="Calibri"/>
                <a:sym typeface="Calibri"/>
              </a:rPr>
              <a:t>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d’une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dirty="0" err="1">
                <a:ea typeface="Calibri"/>
                <a:cs typeface="Calibri"/>
                <a:sym typeface="Calibri"/>
              </a:rPr>
              <a:t>requête</a:t>
            </a:r>
            <a:r>
              <a:rPr lang="en" sz="2400" dirty="0">
                <a:ea typeface="Calibri"/>
                <a:cs typeface="Calibri"/>
                <a:sym typeface="Calibri"/>
              </a:rPr>
              <a:t> avec le </a:t>
            </a:r>
            <a:r>
              <a:rPr lang="en" sz="2400" dirty="0" err="1">
                <a:ea typeface="Calibri"/>
                <a:cs typeface="Calibri"/>
                <a:sym typeface="Calibri"/>
              </a:rPr>
              <a:t>protoole</a:t>
            </a:r>
            <a:r>
              <a:rPr lang="en" sz="2400" dirty="0">
                <a:ea typeface="Calibri"/>
                <a:cs typeface="Calibri"/>
                <a:sym typeface="Calibri"/>
              </a:rPr>
              <a:t> </a:t>
            </a:r>
            <a:r>
              <a:rPr lang="en" sz="2400" b="1" dirty="0">
                <a:ea typeface="Calibri"/>
                <a:cs typeface="Calibri"/>
                <a:sym typeface="Calibri"/>
              </a:rPr>
              <a:t>HTTP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sp>
        <p:nvSpPr>
          <p:cNvPr id="26" name="Google Shape;115;p21">
            <a:extLst>
              <a:ext uri="{FF2B5EF4-FFF2-40B4-BE49-F238E27FC236}">
                <a16:creationId xmlns:a16="http://schemas.microsoft.com/office/drawing/2014/main" id="{0FE2D915-A07F-5D44-8233-B3AA06B6B7EA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</p:spTree>
    <p:extLst>
      <p:ext uri="{BB962C8B-B14F-4D97-AF65-F5344CB8AC3E}">
        <p14:creationId xmlns:p14="http://schemas.microsoft.com/office/powerpoint/2010/main" val="1369176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ea typeface="Calibri"/>
                <a:cs typeface="Calibri"/>
                <a:sym typeface="Calibri"/>
              </a:rPr>
              <a:t>3. </a:t>
            </a:r>
            <a:r>
              <a:rPr lang="en" sz="2400" dirty="0" err="1">
                <a:ea typeface="Calibri"/>
                <a:cs typeface="Calibri"/>
                <a:sym typeface="Calibri"/>
              </a:rPr>
              <a:t>Envoie</a:t>
            </a:r>
            <a:r>
              <a:rPr lang="en" sz="2400" dirty="0">
                <a:ea typeface="Calibri"/>
                <a:cs typeface="Calibri"/>
                <a:sym typeface="Calibri"/>
              </a:rPr>
              <a:t> de la </a:t>
            </a:r>
            <a:r>
              <a:rPr lang="en" sz="2400" dirty="0" err="1">
                <a:ea typeface="Calibri"/>
                <a:cs typeface="Calibri"/>
                <a:sym typeface="Calibri"/>
              </a:rPr>
              <a:t>réponse</a:t>
            </a:r>
            <a:r>
              <a:rPr lang="en" sz="2400" dirty="0">
                <a:ea typeface="Calibri"/>
                <a:cs typeface="Calibri"/>
                <a:sym typeface="Calibri"/>
              </a:rPr>
              <a:t> HTTP (page HTML)</a:t>
            </a:r>
            <a:endParaRPr sz="2400" dirty="0"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144" y="4801135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5;p21">
            <a:extLst>
              <a:ext uri="{FF2B5EF4-FFF2-40B4-BE49-F238E27FC236}">
                <a16:creationId xmlns:a16="http://schemas.microsoft.com/office/drawing/2014/main" id="{F4B5C604-0020-8742-AA25-8C15478059D8}"/>
              </a:ext>
            </a:extLst>
          </p:cNvPr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</p:spTree>
    <p:extLst>
      <p:ext uri="{BB962C8B-B14F-4D97-AF65-F5344CB8AC3E}">
        <p14:creationId xmlns:p14="http://schemas.microsoft.com/office/powerpoint/2010/main" val="18006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863" y="2505123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921C1D7-9AAD-1441-9F6A-F19970F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4. Analyse du fichier HTML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ea typeface="Calibri"/>
                <a:cs typeface="Calibri"/>
                <a:sym typeface="Calibri"/>
              </a:rPr>
              <a:t>5. Demande des ressources complémentaires </a:t>
            </a:r>
            <a:br>
              <a:rPr lang="fr-FR" sz="2400" dirty="0">
                <a:ea typeface="Calibri"/>
                <a:cs typeface="Calibri"/>
                <a:sym typeface="Calibri"/>
              </a:rPr>
            </a:br>
            <a:r>
              <a:rPr lang="fr-FR" sz="2400" dirty="0">
                <a:ea typeface="Calibri"/>
                <a:cs typeface="Calibri"/>
                <a:sym typeface="Calibri"/>
              </a:rPr>
              <a:t>(images, feuilles de style, ….)</a:t>
            </a:r>
          </a:p>
        </p:txBody>
      </p:sp>
      <p:sp>
        <p:nvSpPr>
          <p:cNvPr id="115" name="Google Shape;115;p21"/>
          <p:cNvSpPr txBox="1"/>
          <p:nvPr/>
        </p:nvSpPr>
        <p:spPr>
          <a:xfrm>
            <a:off x="7218040" y="2089283"/>
            <a:ext cx="1705826" cy="4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i="1" dirty="0">
                <a:latin typeface="Calibri"/>
                <a:ea typeface="Calibri"/>
                <a:cs typeface="Calibri"/>
                <a:sym typeface="Calibri"/>
              </a:rPr>
              <a:t>Serveur  de UB</a:t>
            </a:r>
          </a:p>
        </p:txBody>
      </p: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4176584" y="3052119"/>
            <a:ext cx="3041456" cy="1705232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B87F28A-5152-D743-821E-A2AA15F9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5" y="4469021"/>
            <a:ext cx="3822206" cy="2204139"/>
          </a:xfrm>
          <a:prstGeom prst="rect">
            <a:avLst/>
          </a:prstGeom>
        </p:spPr>
      </p:pic>
      <p:cxnSp>
        <p:nvCxnSpPr>
          <p:cNvPr id="9" name="Google Shape;133;p22">
            <a:extLst>
              <a:ext uri="{FF2B5EF4-FFF2-40B4-BE49-F238E27FC236}">
                <a16:creationId xmlns:a16="http://schemas.microsoft.com/office/drawing/2014/main" id="{11B00C56-9F68-CE48-A866-BCB4C0E0236D}"/>
              </a:ext>
            </a:extLst>
          </p:cNvPr>
          <p:cNvCxnSpPr>
            <a:cxnSpLocks/>
          </p:cNvCxnSpPr>
          <p:nvPr/>
        </p:nvCxnSpPr>
        <p:spPr>
          <a:xfrm flipH="1">
            <a:off x="4264911" y="3421961"/>
            <a:ext cx="2918799" cy="1670110"/>
          </a:xfrm>
          <a:prstGeom prst="straightConnector1">
            <a:avLst/>
          </a:prstGeom>
          <a:noFill/>
          <a:ln w="381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4;p22">
            <a:extLst>
              <a:ext uri="{FF2B5EF4-FFF2-40B4-BE49-F238E27FC236}">
                <a16:creationId xmlns:a16="http://schemas.microsoft.com/office/drawing/2014/main" id="{8A004551-2835-5346-A532-FBA95E1F21A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322" y="4775121"/>
            <a:ext cx="6339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4727088" y="3421961"/>
            <a:ext cx="2028775" cy="1496028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HTTP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65;p24">
            <a:extLst>
              <a:ext uri="{FF2B5EF4-FFF2-40B4-BE49-F238E27FC236}">
                <a16:creationId xmlns:a16="http://schemas.microsoft.com/office/drawing/2014/main" id="{2D969059-173D-8E40-8EAF-AB71B6227C6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488758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6;p24">
            <a:extLst>
              <a:ext uri="{FF2B5EF4-FFF2-40B4-BE49-F238E27FC236}">
                <a16:creationId xmlns:a16="http://schemas.microsoft.com/office/drawing/2014/main" id="{93CA2048-EDB4-6B47-B359-46B0F910A1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146" y="377189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7;p24">
            <a:extLst>
              <a:ext uri="{FF2B5EF4-FFF2-40B4-BE49-F238E27FC236}">
                <a16:creationId xmlns:a16="http://schemas.microsoft.com/office/drawing/2014/main" id="{C74C8A61-51B6-BB43-9F2A-73F27EC26DA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987" y="4504082"/>
            <a:ext cx="574325" cy="57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24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55375-F447-2940-89B1-2AE51CA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du Web</a:t>
            </a:r>
          </a:p>
        </p:txBody>
      </p:sp>
      <p:sp>
        <p:nvSpPr>
          <p:cNvPr id="84" name="Google Shape;8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dirty="0"/>
              <a:t>6. Rendu graphique du contenu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l="21168" t="23855" r="59122" b="26703"/>
          <a:stretch/>
        </p:blipFill>
        <p:spPr>
          <a:xfrm>
            <a:off x="1013889" y="3339314"/>
            <a:ext cx="2437756" cy="306125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36337D-CA4B-B447-B1F8-F2B0689BBEBE}"/>
              </a:ext>
            </a:extLst>
          </p:cNvPr>
          <p:cNvGrpSpPr/>
          <p:nvPr/>
        </p:nvGrpSpPr>
        <p:grpSpPr>
          <a:xfrm>
            <a:off x="3839794" y="2958352"/>
            <a:ext cx="3705126" cy="3305015"/>
            <a:chOff x="3304621" y="2437788"/>
            <a:chExt cx="3289300" cy="2811001"/>
          </a:xfrm>
        </p:grpSpPr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22896" y="2437788"/>
              <a:ext cx="2570898" cy="1982425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81B9B36-3DC1-BE4E-9640-CA5B87C134ED}"/>
                </a:ext>
              </a:extLst>
            </p:cNvPr>
            <p:cNvSpPr txBox="1"/>
            <p:nvPr/>
          </p:nvSpPr>
          <p:spPr>
            <a:xfrm>
              <a:off x="4059403" y="2468011"/>
              <a:ext cx="1810590" cy="15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https://</a:t>
              </a:r>
              <a:r>
                <a:rPr lang="fr-FR" sz="600" dirty="0" err="1"/>
                <a:t>www.u-bordeaux.fr</a:t>
              </a:r>
              <a:r>
                <a:rPr lang="fr-FR" sz="600" dirty="0"/>
                <a:t>/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88B0B76-8D48-2540-8CA5-A1B6D810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4621" y="4639189"/>
              <a:ext cx="3289300" cy="6096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BA201B0-23CD-E54E-B912-2A970B3BA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90" b="13137"/>
          <a:stretch/>
        </p:blipFill>
        <p:spPr>
          <a:xfrm>
            <a:off x="3891775" y="3195277"/>
            <a:ext cx="3300761" cy="20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86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242</Words>
  <Application>Microsoft Macintosh PowerPoint</Application>
  <PresentationFormat>Affichage à l'écran (4:3)</PresentationFormat>
  <Paragraphs>61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Brix Slab Bold</vt:lpstr>
      <vt:lpstr>Calibri</vt:lpstr>
      <vt:lpstr>Lucida Grande</vt:lpstr>
      <vt:lpstr>Wingdings</vt:lpstr>
      <vt:lpstr>Thème Office</vt:lpstr>
      <vt:lpstr>Présentation PowerPoint</vt:lpstr>
      <vt:lpstr>Bloc 1</vt:lpstr>
      <vt:lpstr>Internet et le Web</vt:lpstr>
      <vt:lpstr>Premier site Internet (1990)</vt:lpstr>
      <vt:lpstr>Fonctionnement du Web</vt:lpstr>
      <vt:lpstr>Fonctionnement du Web</vt:lpstr>
      <vt:lpstr>Fonctionnement du Web</vt:lpstr>
      <vt:lpstr>Fonctionnement du Web</vt:lpstr>
      <vt:lpstr>Fonctionnement du Web</vt:lpstr>
      <vt:lpstr>Protocole HTTP</vt:lpstr>
      <vt:lpstr>Inspection en model développeur</vt:lpstr>
    </vt:vector>
  </TitlesOfParts>
  <Company>UBx1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Laurent Réveillère</cp:lastModifiedBy>
  <cp:revision>57</cp:revision>
  <dcterms:created xsi:type="dcterms:W3CDTF">2013-12-13T12:27:54Z</dcterms:created>
  <dcterms:modified xsi:type="dcterms:W3CDTF">2019-05-29T14:39:51Z</dcterms:modified>
</cp:coreProperties>
</file>